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ormorant Garamond Bold" pitchFamily="2" charset="0"/>
      <p:regular r:id="rId21"/>
      <p:bold r:id="rId22"/>
    </p:embeddedFont>
    <p:embeddedFont>
      <p:font typeface="Monument Bold" pitchFamily="2" charset="0"/>
      <p:regular r:id="rId23"/>
      <p:bold r:id="rId24"/>
    </p:embeddedFont>
    <p:embeddedFont>
      <p:font typeface="Monument Ultra-Bold" pitchFamily="2" charset="0"/>
      <p:regular r:id="rId25"/>
      <p:bold r:id="rId26"/>
    </p:embeddedFont>
    <p:embeddedFont>
      <p:font typeface="TT Hoves" panose="02000003020000060003" pitchFamily="2" charset="0"/>
      <p:regular r:id="rId27"/>
    </p:embeddedFont>
    <p:embeddedFont>
      <p:font typeface="TT Hoves Bold" panose="02000003020000060003" pitchFamily="2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4611" autoAdjust="0"/>
  </p:normalViewPr>
  <p:slideViewPr>
    <p:cSldViewPr>
      <p:cViewPr varScale="1">
        <p:scale>
          <a:sx n="73" d="100"/>
          <a:sy n="73" d="100"/>
        </p:scale>
        <p:origin x="70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C84AE">
                <a:alpha val="100000"/>
              </a:srgbClr>
            </a:gs>
            <a:gs pos="50000">
              <a:srgbClr val="14743F">
                <a:alpha val="100000"/>
              </a:srgbClr>
            </a:gs>
            <a:gs pos="100000">
              <a:srgbClr val="F8769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500681">
            <a:off x="6027994" y="-3399050"/>
            <a:ext cx="17258994" cy="9341431"/>
          </a:xfrm>
          <a:custGeom>
            <a:avLst/>
            <a:gdLst/>
            <a:ahLst/>
            <a:cxnLst/>
            <a:rect l="l" t="t" r="r" b="b"/>
            <a:pathLst>
              <a:path w="17258994" h="9341431">
                <a:moveTo>
                  <a:pt x="0" y="0"/>
                </a:moveTo>
                <a:lnTo>
                  <a:pt x="17258994" y="0"/>
                </a:lnTo>
                <a:lnTo>
                  <a:pt x="17258994" y="9341431"/>
                </a:lnTo>
                <a:lnTo>
                  <a:pt x="0" y="93414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338758" y="3471743"/>
            <a:ext cx="17644442" cy="2812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700"/>
              </a:lnSpc>
            </a:pPr>
            <a:r>
              <a:rPr lang="en-US" sz="10700" b="1" spc="-107" dirty="0">
                <a:solidFill>
                  <a:srgbClr val="FAC042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ÖĞRENCİ HAKLARI KOORDİNATÖRLÜĞÜ</a:t>
            </a:r>
          </a:p>
        </p:txBody>
      </p:sp>
      <p:sp>
        <p:nvSpPr>
          <p:cNvPr id="4" name="Freeform 4"/>
          <p:cNvSpPr/>
          <p:nvPr/>
        </p:nvSpPr>
        <p:spPr>
          <a:xfrm>
            <a:off x="16179800" y="666750"/>
            <a:ext cx="1098550" cy="952992"/>
          </a:xfrm>
          <a:custGeom>
            <a:avLst/>
            <a:gdLst/>
            <a:ahLst/>
            <a:cxnLst/>
            <a:rect l="l" t="t" r="r" b="b"/>
            <a:pathLst>
              <a:path w="1098550" h="952992">
                <a:moveTo>
                  <a:pt x="0" y="0"/>
                </a:moveTo>
                <a:lnTo>
                  <a:pt x="1098550" y="0"/>
                </a:lnTo>
                <a:lnTo>
                  <a:pt x="1098550" y="952992"/>
                </a:lnTo>
                <a:lnTo>
                  <a:pt x="0" y="952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Freeform 5"/>
          <p:cNvSpPr/>
          <p:nvPr/>
        </p:nvSpPr>
        <p:spPr>
          <a:xfrm rot="-297044">
            <a:off x="7241568" y="6790682"/>
            <a:ext cx="17258994" cy="9341431"/>
          </a:xfrm>
          <a:custGeom>
            <a:avLst/>
            <a:gdLst/>
            <a:ahLst/>
            <a:cxnLst/>
            <a:rect l="l" t="t" r="r" b="b"/>
            <a:pathLst>
              <a:path w="17258994" h="9341431">
                <a:moveTo>
                  <a:pt x="0" y="0"/>
                </a:moveTo>
                <a:lnTo>
                  <a:pt x="17258994" y="0"/>
                </a:lnTo>
                <a:lnTo>
                  <a:pt x="17258994" y="9341431"/>
                </a:lnTo>
                <a:lnTo>
                  <a:pt x="0" y="93414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6" name="Freeform 6"/>
          <p:cNvSpPr/>
          <p:nvPr/>
        </p:nvSpPr>
        <p:spPr>
          <a:xfrm>
            <a:off x="16155545" y="8413750"/>
            <a:ext cx="1103755" cy="1103755"/>
          </a:xfrm>
          <a:custGeom>
            <a:avLst/>
            <a:gdLst/>
            <a:ahLst/>
            <a:cxnLst/>
            <a:rect l="l" t="t" r="r" b="b"/>
            <a:pathLst>
              <a:path w="1103755" h="1103755">
                <a:moveTo>
                  <a:pt x="0" y="0"/>
                </a:moveTo>
                <a:lnTo>
                  <a:pt x="1103755" y="0"/>
                </a:lnTo>
                <a:lnTo>
                  <a:pt x="1103755" y="1103755"/>
                </a:lnTo>
                <a:lnTo>
                  <a:pt x="0" y="11037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7" name="TextBox 7"/>
          <p:cNvSpPr txBox="1"/>
          <p:nvPr/>
        </p:nvSpPr>
        <p:spPr>
          <a:xfrm>
            <a:off x="338758" y="8437308"/>
            <a:ext cx="11531600" cy="534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BİZ KİMİZ - NE YAPIYORUZ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8758" y="895350"/>
            <a:ext cx="8952300" cy="161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33"/>
              </a:lnSpc>
              <a:spcBef>
                <a:spcPct val="0"/>
              </a:spcBef>
            </a:pPr>
            <a:r>
              <a:rPr lang="en-US" sz="12133" b="1" u="none" strike="noStrike" spc="-121">
                <a:solidFill>
                  <a:srgbClr val="FAC042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2026-27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101">
                <a:alpha val="100000"/>
              </a:srgbClr>
            </a:gs>
            <a:gs pos="33333">
              <a:srgbClr val="010101">
                <a:alpha val="100000"/>
              </a:srgbClr>
            </a:gs>
            <a:gs pos="66667">
              <a:srgbClr val="14743F">
                <a:alpha val="100000"/>
              </a:srgbClr>
            </a:gs>
            <a:gs pos="100000">
              <a:srgbClr val="1C84AE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333663">
            <a:off x="-10943688" y="-4143065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0"/>
                </a:moveTo>
                <a:lnTo>
                  <a:pt x="23930833" y="0"/>
                </a:lnTo>
                <a:lnTo>
                  <a:pt x="23930833" y="7119423"/>
                </a:lnTo>
                <a:lnTo>
                  <a:pt x="0" y="7119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 rot="-10800000" flipH="1">
            <a:off x="14465300" y="-1138097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>
              <a:alphaModFix amt="3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80845"/>
              </p:ext>
            </p:extLst>
          </p:nvPr>
        </p:nvGraphicFramePr>
        <p:xfrm>
          <a:off x="7531100" y="4952144"/>
          <a:ext cx="10756900" cy="2783012"/>
        </p:xfrm>
        <a:graphic>
          <a:graphicData uri="http://schemas.openxmlformats.org/drawingml/2006/table">
            <a:tbl>
              <a:tblPr/>
              <a:tblGrid>
                <a:gridCol w="3514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4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8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8895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Koordinatör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5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Koordinatör Yardımcısı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59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Birim Temsilcileri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5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117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 dirty="0" err="1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Öğr</a:t>
                      </a: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. </a:t>
                      </a:r>
                      <a:r>
                        <a:rPr lang="en-US" sz="2100" b="1" dirty="0" err="1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Gör</a:t>
                      </a: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. Dr. Evrim Durmaz 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Arş. Gör. Dr. Halil Emre Kocalar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Her </a:t>
                      </a:r>
                      <a:r>
                        <a:rPr lang="en-US" sz="2100" b="1" dirty="0" err="1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akademik</a:t>
                      </a: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 </a:t>
                      </a:r>
                      <a:r>
                        <a:rPr lang="en-US" sz="2100" b="1" dirty="0" err="1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birimden</a:t>
                      </a: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 </a:t>
                      </a:r>
                      <a:r>
                        <a:rPr lang="en-US" sz="2100" b="1" dirty="0" err="1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bir</a:t>
                      </a: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 </a:t>
                      </a:r>
                      <a:r>
                        <a:rPr lang="en-US" sz="2100" b="1" dirty="0" err="1">
                          <a:solidFill>
                            <a:srgbClr val="FFFFFF"/>
                          </a:solidFill>
                          <a:latin typeface="TT Hoves Bold"/>
                          <a:ea typeface="TT Hoves Bold"/>
                          <a:cs typeface="TT Hoves Bold"/>
                          <a:sym typeface="TT Hoves Bold"/>
                        </a:rPr>
                        <a:t>hocamız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666750" y="722313"/>
            <a:ext cx="16954500" cy="236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60"/>
              </a:lnSpc>
            </a:pPr>
            <a:r>
              <a:rPr lang="en-US" sz="7800" b="1" spc="-234">
                <a:solidFill>
                  <a:srgbClr val="F8759D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ÖĞRENCİ HAKLARI KOORDİNATÖRLÜĞÜ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6750" y="3438525"/>
            <a:ext cx="6864350" cy="581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8759D"/>
                </a:solidFill>
                <a:latin typeface="TT Hoves Bold"/>
                <a:ea typeface="TT Hoves Bold"/>
                <a:cs typeface="TT Hoves Bold"/>
                <a:sym typeface="TT Hoves Bold"/>
              </a:rPr>
              <a:t>REKTÖRLÜĞE BAĞLI</a:t>
            </a:r>
          </a:p>
          <a:p>
            <a:pPr algn="l">
              <a:lnSpc>
                <a:spcPts val="3840"/>
              </a:lnSpc>
            </a:pPr>
            <a:endParaRPr lang="en-US" sz="3200" b="1">
              <a:solidFill>
                <a:srgbClr val="F8759D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8759D"/>
                </a:solidFill>
                <a:latin typeface="TT Hoves Bold"/>
                <a:ea typeface="TT Hoves Bold"/>
                <a:cs typeface="TT Hoves Bold"/>
                <a:sym typeface="TT Hoves Bold"/>
              </a:rPr>
              <a:t>DEVLET ÜNİVERSİTELERİNDE ÖRNEĞİ AZ</a:t>
            </a:r>
          </a:p>
          <a:p>
            <a:pPr algn="l">
              <a:lnSpc>
                <a:spcPts val="3840"/>
              </a:lnSpc>
            </a:pPr>
            <a:endParaRPr lang="en-US" sz="3200" b="1">
              <a:solidFill>
                <a:srgbClr val="F8759D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8759D"/>
                </a:solidFill>
                <a:latin typeface="TT Hoves Bold"/>
                <a:ea typeface="TT Hoves Bold"/>
                <a:cs typeface="TT Hoves Bold"/>
                <a:sym typeface="TT Hoves Bold"/>
              </a:rPr>
              <a:t>AKADEMİK HAYATIN AKTİF BİLEŞENLERİ OLAN ÖĞRENCİLERİN YANINDA </a:t>
            </a:r>
          </a:p>
          <a:p>
            <a:pPr algn="l">
              <a:lnSpc>
                <a:spcPts val="3840"/>
              </a:lnSpc>
            </a:pPr>
            <a:endParaRPr lang="en-US" sz="3200" b="1">
              <a:solidFill>
                <a:srgbClr val="F8759D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8759D"/>
                </a:solidFill>
                <a:latin typeface="TT Hoves Bold"/>
                <a:ea typeface="TT Hoves Bold"/>
                <a:cs typeface="TT Hoves Bold"/>
                <a:sym typeface="TT Hoves Bold"/>
              </a:rPr>
              <a:t>EĞİTİM HAYATIYLA İLGİLİ KONULARDA DESTEK VE YOL GÖSTERİCİ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A84AE">
                <a:alpha val="100000"/>
              </a:srgbClr>
            </a:gs>
            <a:gs pos="100000">
              <a:srgbClr val="F8759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98645" y="3573831"/>
            <a:ext cx="23685289" cy="11368939"/>
          </a:xfrm>
          <a:custGeom>
            <a:avLst/>
            <a:gdLst/>
            <a:ahLst/>
            <a:cxnLst/>
            <a:rect l="l" t="t" r="r" b="b"/>
            <a:pathLst>
              <a:path w="23685289" h="11368939">
                <a:moveTo>
                  <a:pt x="0" y="0"/>
                </a:moveTo>
                <a:lnTo>
                  <a:pt x="23685290" y="0"/>
                </a:lnTo>
                <a:lnTo>
                  <a:pt x="23685290" y="11368938"/>
                </a:lnTo>
                <a:lnTo>
                  <a:pt x="0" y="11368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>
            <a:off x="666797" y="3594100"/>
            <a:ext cx="5422853" cy="3098800"/>
            <a:chOff x="0" y="0"/>
            <a:chExt cx="1428241" cy="8161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28241" cy="816145"/>
            </a:xfrm>
            <a:custGeom>
              <a:avLst/>
              <a:gdLst/>
              <a:ahLst/>
              <a:cxnLst/>
              <a:rect l="l" t="t" r="r" b="b"/>
              <a:pathLst>
                <a:path w="1428241" h="816145">
                  <a:moveTo>
                    <a:pt x="0" y="0"/>
                  </a:moveTo>
                  <a:lnTo>
                    <a:pt x="1428241" y="0"/>
                  </a:lnTo>
                  <a:lnTo>
                    <a:pt x="1428241" y="816145"/>
                  </a:lnTo>
                  <a:lnTo>
                    <a:pt x="0" y="816145"/>
                  </a:lnTo>
                  <a:close/>
                </a:path>
              </a:pathLst>
            </a:custGeom>
            <a:solidFill>
              <a:srgbClr val="E4B1B1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428241" cy="825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32597" y="6159500"/>
            <a:ext cx="5422853" cy="3098800"/>
            <a:chOff x="0" y="0"/>
            <a:chExt cx="1428241" cy="8161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8241" cy="816145"/>
            </a:xfrm>
            <a:custGeom>
              <a:avLst/>
              <a:gdLst/>
              <a:ahLst/>
              <a:cxnLst/>
              <a:rect l="l" t="t" r="r" b="b"/>
              <a:pathLst>
                <a:path w="1428241" h="816145">
                  <a:moveTo>
                    <a:pt x="0" y="0"/>
                  </a:moveTo>
                  <a:lnTo>
                    <a:pt x="1428241" y="0"/>
                  </a:lnTo>
                  <a:lnTo>
                    <a:pt x="1428241" y="816145"/>
                  </a:lnTo>
                  <a:lnTo>
                    <a:pt x="0" y="816145"/>
                  </a:lnTo>
                  <a:close/>
                </a:path>
              </a:pathLst>
            </a:custGeom>
            <a:solidFill>
              <a:srgbClr val="E4B1B1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28241" cy="825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98397" y="4253280"/>
            <a:ext cx="5422853" cy="3098800"/>
            <a:chOff x="0" y="0"/>
            <a:chExt cx="1428241" cy="8161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8241" cy="816145"/>
            </a:xfrm>
            <a:custGeom>
              <a:avLst/>
              <a:gdLst/>
              <a:ahLst/>
              <a:cxnLst/>
              <a:rect l="l" t="t" r="r" b="b"/>
              <a:pathLst>
                <a:path w="1428241" h="816145">
                  <a:moveTo>
                    <a:pt x="0" y="0"/>
                  </a:moveTo>
                  <a:lnTo>
                    <a:pt x="1428241" y="0"/>
                  </a:lnTo>
                  <a:lnTo>
                    <a:pt x="1428241" y="816145"/>
                  </a:lnTo>
                  <a:lnTo>
                    <a:pt x="0" y="816145"/>
                  </a:lnTo>
                  <a:close/>
                </a:path>
              </a:pathLst>
            </a:custGeom>
            <a:solidFill>
              <a:srgbClr val="E4B1B1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428241" cy="825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H="1">
            <a:off x="-1283015" y="-666115"/>
            <a:ext cx="5560541" cy="4114800"/>
          </a:xfrm>
          <a:custGeom>
            <a:avLst/>
            <a:gdLst/>
            <a:ahLst/>
            <a:cxnLst/>
            <a:rect l="l" t="t" r="r" b="b"/>
            <a:pathLst>
              <a:path w="5560541" h="4114800">
                <a:moveTo>
                  <a:pt x="5560541" y="0"/>
                </a:moveTo>
                <a:lnTo>
                  <a:pt x="0" y="0"/>
                </a:lnTo>
                <a:lnTo>
                  <a:pt x="0" y="4114800"/>
                </a:lnTo>
                <a:lnTo>
                  <a:pt x="5560541" y="4114800"/>
                </a:lnTo>
                <a:lnTo>
                  <a:pt x="5560541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3" name="TextBox 13"/>
          <p:cNvSpPr txBox="1"/>
          <p:nvPr/>
        </p:nvSpPr>
        <p:spPr>
          <a:xfrm>
            <a:off x="666797" y="893763"/>
            <a:ext cx="11333856" cy="2280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  <a:spcBef>
                <a:spcPct val="0"/>
              </a:spcBef>
            </a:pPr>
            <a:r>
              <a:rPr lang="en-US" sz="8799" b="1">
                <a:solidFill>
                  <a:srgbClr val="FAC042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KISACA NELER YAPIYORUZ?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4167188"/>
            <a:ext cx="4657187" cy="195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ÖĞRENCİLERİMİZİN KARŞILABİLECEKLERİ SORUNLARLA İLGİLİ BİLGİLENDİRİCİ ETKİNLİKLER DÜZENLİYORUZ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15406" y="6692900"/>
            <a:ext cx="4657187" cy="195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6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ŞİKAYET VE TALEPLERİNİN İLGİLİ YERLERE UYGUN BİR ŞEKİLDE ULAŞMASINA YARDIMCI OLUYOR, SÜRECİ BİRLİKTE YÜRÜTÜYORUZ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81230" y="4435842"/>
            <a:ext cx="4657187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6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ANKET VE BİREBİR GÖRÜŞMELERLE ÖĞRENCİLERİMİZİN GERİ BİLDİRİMLERİNE ERİŞİYOR VE BUNLARA İLİŞKİN ADIMLARIN ATILMASINI SAĞLIYORUZ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46676" y="2366027"/>
            <a:ext cx="9081563" cy="6254927"/>
          </a:xfrm>
          <a:custGeom>
            <a:avLst/>
            <a:gdLst/>
            <a:ahLst/>
            <a:cxnLst/>
            <a:rect l="l" t="t" r="r" b="b"/>
            <a:pathLst>
              <a:path w="9081563" h="6254927">
                <a:moveTo>
                  <a:pt x="0" y="0"/>
                </a:moveTo>
                <a:lnTo>
                  <a:pt x="9081564" y="0"/>
                </a:lnTo>
                <a:lnTo>
                  <a:pt x="9081564" y="6254927"/>
                </a:lnTo>
                <a:lnTo>
                  <a:pt x="0" y="6254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 rot="-5400000">
            <a:off x="12155000" y="2050515"/>
            <a:ext cx="12973299" cy="7335320"/>
          </a:xfrm>
          <a:custGeom>
            <a:avLst/>
            <a:gdLst/>
            <a:ahLst/>
            <a:cxnLst/>
            <a:rect l="l" t="t" r="r" b="b"/>
            <a:pathLst>
              <a:path w="12973299" h="7335320">
                <a:moveTo>
                  <a:pt x="0" y="0"/>
                </a:moveTo>
                <a:lnTo>
                  <a:pt x="12973299" y="0"/>
                </a:lnTo>
                <a:lnTo>
                  <a:pt x="12973299" y="7335320"/>
                </a:lnTo>
                <a:lnTo>
                  <a:pt x="0" y="7335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12455177" y="4136012"/>
            <a:ext cx="5352680" cy="5423913"/>
          </a:xfrm>
          <a:custGeom>
            <a:avLst/>
            <a:gdLst/>
            <a:ahLst/>
            <a:cxnLst/>
            <a:rect l="l" t="t" r="r" b="b"/>
            <a:pathLst>
              <a:path w="5352680" h="5423913">
                <a:moveTo>
                  <a:pt x="0" y="0"/>
                </a:moveTo>
                <a:lnTo>
                  <a:pt x="5352680" y="0"/>
                </a:lnTo>
                <a:lnTo>
                  <a:pt x="5352680" y="5423913"/>
                </a:lnTo>
                <a:lnTo>
                  <a:pt x="0" y="54239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76200" cap="sq">
            <a:solidFill>
              <a:srgbClr val="FAC042"/>
            </a:solidFill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666750" y="893763"/>
            <a:ext cx="14799502" cy="228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  <a:spcBef>
                <a:spcPct val="0"/>
              </a:spcBef>
            </a:pPr>
            <a:r>
              <a:rPr lang="en-US" sz="8799" b="1">
                <a:solidFill>
                  <a:srgbClr val="15743F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BİZE NASIL ULAŞIRSINIZ?</a:t>
            </a:r>
          </a:p>
        </p:txBody>
      </p:sp>
      <p:sp>
        <p:nvSpPr>
          <p:cNvPr id="6" name="TextBox 6"/>
          <p:cNvSpPr txBox="1"/>
          <p:nvPr/>
        </p:nvSpPr>
        <p:spPr>
          <a:xfrm rot="-1074832">
            <a:off x="12264005" y="1291098"/>
            <a:ext cx="542290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dirty="0">
                <a:solidFill>
                  <a:srgbClr val="15743F"/>
                </a:solidFill>
                <a:latin typeface="TT Hoves Bold"/>
                <a:ea typeface="TT Hoves Bold"/>
                <a:cs typeface="TT Hoves Bold"/>
                <a:sym typeface="TT Hoves Bold"/>
              </a:rPr>
              <a:t>ÖĞRENCİ SARAYINDAYIZ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4593" y="7458075"/>
            <a:ext cx="847725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2"/>
              </a:lnSpc>
            </a:pPr>
            <a:r>
              <a:rPr lang="en-US" sz="3402" b="1" spc="-102" dirty="0">
                <a:solidFill>
                  <a:srgbClr val="15743F"/>
                </a:solidFill>
                <a:latin typeface="TT Hoves Bold"/>
                <a:ea typeface="TT Hoves Bold"/>
                <a:cs typeface="TT Hoves Bold"/>
                <a:sym typeface="TT Hoves Bold"/>
              </a:rPr>
              <a:t>BİREBİR GÖRÜŞME İÇİN RANDEVU ALABİLİRSİNİZ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4593" y="8838233"/>
            <a:ext cx="6429970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9"/>
              </a:lnSpc>
              <a:spcBef>
                <a:spcPct val="0"/>
              </a:spcBef>
            </a:pPr>
            <a:r>
              <a:rPr lang="en-US" sz="3999" b="1" spc="399">
                <a:solidFill>
                  <a:srgbClr val="1574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ogrencihaklari@mu.edu.tr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A4D23">
                <a:alpha val="100000"/>
              </a:srgbClr>
            </a:gs>
            <a:gs pos="100000">
              <a:srgbClr val="F8759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27364" y="640640"/>
            <a:ext cx="16471364" cy="6465010"/>
          </a:xfrm>
          <a:custGeom>
            <a:avLst/>
            <a:gdLst/>
            <a:ahLst/>
            <a:cxnLst/>
            <a:rect l="l" t="t" r="r" b="b"/>
            <a:pathLst>
              <a:path w="16471364" h="6465010">
                <a:moveTo>
                  <a:pt x="0" y="0"/>
                </a:moveTo>
                <a:lnTo>
                  <a:pt x="16471364" y="0"/>
                </a:lnTo>
                <a:lnTo>
                  <a:pt x="16471364" y="6465010"/>
                </a:lnTo>
                <a:lnTo>
                  <a:pt x="0" y="6465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 rot="5400000">
            <a:off x="1566286" y="5719441"/>
            <a:ext cx="486673" cy="2285746"/>
          </a:xfrm>
          <a:custGeom>
            <a:avLst/>
            <a:gdLst/>
            <a:ahLst/>
            <a:cxnLst/>
            <a:rect l="l" t="t" r="r" b="b"/>
            <a:pathLst>
              <a:path w="486673" h="2285746">
                <a:moveTo>
                  <a:pt x="0" y="0"/>
                </a:moveTo>
                <a:lnTo>
                  <a:pt x="486673" y="0"/>
                </a:lnTo>
                <a:lnTo>
                  <a:pt x="486673" y="2285745"/>
                </a:lnTo>
                <a:lnTo>
                  <a:pt x="0" y="2285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6775450" y="722313"/>
            <a:ext cx="5794780" cy="2230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spc="144" dirty="0">
                <a:solidFill>
                  <a:srgbClr val="FAC042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GEÇEN EĞITIM DÖNEMİNİN EN’LERI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6750" y="7686675"/>
            <a:ext cx="7825354" cy="241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ÖĞRENCİLERİMİZİN AKADEMİK VE SOSYAL HAYATLARINDA KARŞILAŞTIKLARI VE KARŞILAŞABİLECEKLERİ HER KONUDA AKTİFTİK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639800" y="666750"/>
            <a:ext cx="1561691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spc="-191">
                <a:solidFill>
                  <a:srgbClr val="1A84AE"/>
                </a:solidFill>
                <a:latin typeface="Monument Bold"/>
                <a:ea typeface="Monument Bold"/>
                <a:cs typeface="Monument Bold"/>
                <a:sym typeface="Monument Bold"/>
              </a:rPr>
              <a:t>24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639800" y="1752600"/>
            <a:ext cx="3836268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ETKİNLİK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639800" y="3181350"/>
            <a:ext cx="3123381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spc="-191">
                <a:solidFill>
                  <a:srgbClr val="1A84AE"/>
                </a:solidFill>
                <a:latin typeface="Monument Bold"/>
                <a:ea typeface="Monument Bold"/>
                <a:cs typeface="Monument Bold"/>
                <a:sym typeface="Monument Bold"/>
              </a:rPr>
              <a:t>1400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39800" y="4267200"/>
            <a:ext cx="312338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ÖĞRENCİYE ULAŞTIK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639800" y="5695950"/>
            <a:ext cx="3981450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9"/>
              </a:lnSpc>
              <a:spcBef>
                <a:spcPct val="0"/>
              </a:spcBef>
            </a:pPr>
            <a:r>
              <a:rPr lang="en-US" sz="6399" spc="-191">
                <a:solidFill>
                  <a:srgbClr val="1A84AE"/>
                </a:solidFill>
                <a:latin typeface="Monument Bold"/>
                <a:ea typeface="Monument Bold"/>
                <a:cs typeface="Monument Bold"/>
                <a:sym typeface="Monument Bold"/>
              </a:rPr>
              <a:t>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639800" y="6781800"/>
            <a:ext cx="232944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ONLİNE BAŞVURU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39800" y="8210550"/>
            <a:ext cx="3836268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9"/>
              </a:lnSpc>
              <a:spcBef>
                <a:spcPct val="0"/>
              </a:spcBef>
            </a:pPr>
            <a:r>
              <a:rPr lang="en-US" sz="6399" spc="-191">
                <a:solidFill>
                  <a:srgbClr val="1A84AE"/>
                </a:solidFill>
                <a:latin typeface="Monument Bold"/>
                <a:ea typeface="Monument Bold"/>
                <a:cs typeface="Monument Bold"/>
                <a:sym typeface="Monument Bold"/>
              </a:rPr>
              <a:t>%100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39800" y="9296400"/>
            <a:ext cx="254250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ÇÖZÜM ORANI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C84AE">
                <a:alpha val="100000"/>
              </a:srgbClr>
            </a:gs>
            <a:gs pos="50000">
              <a:srgbClr val="14743F">
                <a:alpha val="100000"/>
              </a:srgbClr>
            </a:gs>
            <a:gs pos="100000">
              <a:srgbClr val="F8769D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30003" y="4060920"/>
            <a:ext cx="17557997" cy="0"/>
          </a:xfrm>
          <a:prstGeom prst="line">
            <a:avLst/>
          </a:prstGeom>
          <a:ln w="38100" cap="flat">
            <a:solidFill>
              <a:srgbClr val="F8759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>
            <a:off x="730003" y="3924395"/>
            <a:ext cx="273050" cy="27305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759D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76123" y="3924395"/>
            <a:ext cx="273050" cy="27305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759D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222243" y="3924395"/>
            <a:ext cx="273050" cy="27305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759D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304966" y="3924395"/>
            <a:ext cx="273050" cy="27305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759D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774937" y="3924395"/>
            <a:ext cx="273050" cy="273050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759D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-2698645" y="-9035219"/>
            <a:ext cx="23685289" cy="11368939"/>
          </a:xfrm>
          <a:custGeom>
            <a:avLst/>
            <a:gdLst/>
            <a:ahLst/>
            <a:cxnLst/>
            <a:rect l="l" t="t" r="r" b="b"/>
            <a:pathLst>
              <a:path w="23685289" h="11368939">
                <a:moveTo>
                  <a:pt x="0" y="0"/>
                </a:moveTo>
                <a:lnTo>
                  <a:pt x="23685290" y="0"/>
                </a:lnTo>
                <a:lnTo>
                  <a:pt x="23685290" y="11368939"/>
                </a:lnTo>
                <a:lnTo>
                  <a:pt x="0" y="113689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9" name="Freeform 19"/>
          <p:cNvSpPr/>
          <p:nvPr/>
        </p:nvSpPr>
        <p:spPr>
          <a:xfrm rot="-6476377">
            <a:off x="12198350" y="7178770"/>
            <a:ext cx="1118260" cy="775793"/>
          </a:xfrm>
          <a:custGeom>
            <a:avLst/>
            <a:gdLst/>
            <a:ahLst/>
            <a:cxnLst/>
            <a:rect l="l" t="t" r="r" b="b"/>
            <a:pathLst>
              <a:path w="1118260" h="775793">
                <a:moveTo>
                  <a:pt x="0" y="0"/>
                </a:moveTo>
                <a:lnTo>
                  <a:pt x="1118260" y="0"/>
                </a:lnTo>
                <a:lnTo>
                  <a:pt x="1118260" y="775793"/>
                </a:lnTo>
                <a:lnTo>
                  <a:pt x="0" y="7757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0" name="TextBox 20"/>
          <p:cNvSpPr txBox="1"/>
          <p:nvPr/>
        </p:nvSpPr>
        <p:spPr>
          <a:xfrm>
            <a:off x="665674" y="6455323"/>
            <a:ext cx="9503798" cy="3084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800" b="1">
                <a:solidFill>
                  <a:srgbClr val="FAC042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AMACIMIZ ÖĞRENCİLERİMİZ BİR SORUNU YAŞAMADAN ÖNCE O KONUDA BİLGİ SAHİBİ OLMASI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98350" y="8296275"/>
            <a:ext cx="542290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GEÇTİĞİMİZ DÖNEMLERDEN ETKİNLİK TEMALARI</a:t>
            </a:r>
          </a:p>
        </p:txBody>
      </p:sp>
      <p:sp>
        <p:nvSpPr>
          <p:cNvPr id="22" name="TextBox 22"/>
          <p:cNvSpPr txBox="1"/>
          <p:nvPr/>
        </p:nvSpPr>
        <p:spPr>
          <a:xfrm rot="-2032651">
            <a:off x="869183" y="2342436"/>
            <a:ext cx="370093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BİLİŞİM SUÇLARI</a:t>
            </a:r>
          </a:p>
        </p:txBody>
      </p:sp>
      <p:sp>
        <p:nvSpPr>
          <p:cNvPr id="23" name="TextBox 23"/>
          <p:cNvSpPr txBox="1"/>
          <p:nvPr/>
        </p:nvSpPr>
        <p:spPr>
          <a:xfrm rot="-1602606">
            <a:off x="4108322" y="1995149"/>
            <a:ext cx="3700937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YAKIN İLİŞKİLERDE GÜVENLİ SINIRLAR</a:t>
            </a:r>
          </a:p>
        </p:txBody>
      </p:sp>
      <p:sp>
        <p:nvSpPr>
          <p:cNvPr id="24" name="TextBox 24"/>
          <p:cNvSpPr txBox="1"/>
          <p:nvPr/>
        </p:nvSpPr>
        <p:spPr>
          <a:xfrm rot="-1750941">
            <a:off x="7361986" y="2391230"/>
            <a:ext cx="3700937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PSİKOLOJİK DAYANIKLILIK</a:t>
            </a:r>
          </a:p>
          <a:p>
            <a:pPr algn="l">
              <a:lnSpc>
                <a:spcPts val="3840"/>
              </a:lnSpc>
            </a:pPr>
            <a:endParaRPr lang="en-US" sz="3200" b="1">
              <a:solidFill>
                <a:srgbClr val="FAC042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25" name="TextBox 25"/>
          <p:cNvSpPr txBox="1"/>
          <p:nvPr/>
        </p:nvSpPr>
        <p:spPr>
          <a:xfrm rot="-1234834">
            <a:off x="11127314" y="2100053"/>
            <a:ext cx="3700937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İŞ YAŞAMINDA HAKLARIMIZ</a:t>
            </a:r>
          </a:p>
        </p:txBody>
      </p:sp>
      <p:sp>
        <p:nvSpPr>
          <p:cNvPr id="26" name="TextBox 26"/>
          <p:cNvSpPr txBox="1"/>
          <p:nvPr/>
        </p:nvSpPr>
        <p:spPr>
          <a:xfrm rot="-792678">
            <a:off x="14581616" y="3002489"/>
            <a:ext cx="3700937" cy="476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İDARİ HAKLAR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6750" y="2508837"/>
            <a:ext cx="4310701" cy="6090990"/>
          </a:xfrm>
          <a:custGeom>
            <a:avLst/>
            <a:gdLst/>
            <a:ahLst/>
            <a:cxnLst/>
            <a:rect l="l" t="t" r="r" b="b"/>
            <a:pathLst>
              <a:path w="4310701" h="6090990">
                <a:moveTo>
                  <a:pt x="0" y="0"/>
                </a:moveTo>
                <a:lnTo>
                  <a:pt x="4310701" y="0"/>
                </a:lnTo>
                <a:lnTo>
                  <a:pt x="4310701" y="6090990"/>
                </a:lnTo>
                <a:lnTo>
                  <a:pt x="0" y="6090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6300460" y="2406150"/>
            <a:ext cx="4456048" cy="6296365"/>
          </a:xfrm>
          <a:custGeom>
            <a:avLst/>
            <a:gdLst/>
            <a:ahLst/>
            <a:cxnLst/>
            <a:rect l="l" t="t" r="r" b="b"/>
            <a:pathLst>
              <a:path w="4456048" h="6296365">
                <a:moveTo>
                  <a:pt x="0" y="0"/>
                </a:moveTo>
                <a:lnTo>
                  <a:pt x="4456048" y="0"/>
                </a:lnTo>
                <a:lnTo>
                  <a:pt x="4456048" y="6296365"/>
                </a:lnTo>
                <a:lnTo>
                  <a:pt x="0" y="62963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12079517" y="2406150"/>
            <a:ext cx="4812731" cy="6806576"/>
          </a:xfrm>
          <a:custGeom>
            <a:avLst/>
            <a:gdLst/>
            <a:ahLst/>
            <a:cxnLst/>
            <a:rect l="l" t="t" r="r" b="b"/>
            <a:pathLst>
              <a:path w="4812731" h="6806576">
                <a:moveTo>
                  <a:pt x="0" y="0"/>
                </a:moveTo>
                <a:lnTo>
                  <a:pt x="4812731" y="0"/>
                </a:lnTo>
                <a:lnTo>
                  <a:pt x="4812731" y="6806576"/>
                </a:lnTo>
                <a:lnTo>
                  <a:pt x="0" y="6806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666750" y="703263"/>
            <a:ext cx="16225498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7000" b="1" dirty="0" err="1">
                <a:solidFill>
                  <a:srgbClr val="15743F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Etkinliklerden</a:t>
            </a:r>
            <a:r>
              <a:rPr lang="en-US" sz="7000" b="1" dirty="0">
                <a:solidFill>
                  <a:srgbClr val="15743F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40808" y="2068456"/>
            <a:ext cx="4985485" cy="7041583"/>
          </a:xfrm>
          <a:custGeom>
            <a:avLst/>
            <a:gdLst/>
            <a:ahLst/>
            <a:cxnLst/>
            <a:rect l="l" t="t" r="r" b="b"/>
            <a:pathLst>
              <a:path w="4985485" h="7041583">
                <a:moveTo>
                  <a:pt x="0" y="0"/>
                </a:moveTo>
                <a:lnTo>
                  <a:pt x="4985485" y="0"/>
                </a:lnTo>
                <a:lnTo>
                  <a:pt x="4985485" y="7041583"/>
                </a:lnTo>
                <a:lnTo>
                  <a:pt x="0" y="70415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28700" y="2096419"/>
            <a:ext cx="4960032" cy="7013620"/>
          </a:xfrm>
          <a:custGeom>
            <a:avLst/>
            <a:gdLst/>
            <a:ahLst/>
            <a:cxnLst/>
            <a:rect l="l" t="t" r="r" b="b"/>
            <a:pathLst>
              <a:path w="4960032" h="7013620">
                <a:moveTo>
                  <a:pt x="0" y="0"/>
                </a:moveTo>
                <a:lnTo>
                  <a:pt x="4960032" y="0"/>
                </a:lnTo>
                <a:lnTo>
                  <a:pt x="4960032" y="7013620"/>
                </a:lnTo>
                <a:lnTo>
                  <a:pt x="0" y="70136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12144311" y="2096419"/>
            <a:ext cx="4971254" cy="7013620"/>
          </a:xfrm>
          <a:custGeom>
            <a:avLst/>
            <a:gdLst/>
            <a:ahLst/>
            <a:cxnLst/>
            <a:rect l="l" t="t" r="r" b="b"/>
            <a:pathLst>
              <a:path w="4971254" h="7013620">
                <a:moveTo>
                  <a:pt x="0" y="0"/>
                </a:moveTo>
                <a:lnTo>
                  <a:pt x="4971254" y="0"/>
                </a:lnTo>
                <a:lnTo>
                  <a:pt x="4971254" y="7013620"/>
                </a:lnTo>
                <a:lnTo>
                  <a:pt x="0" y="70136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6750" y="2263687"/>
            <a:ext cx="4954046" cy="6994613"/>
          </a:xfrm>
          <a:custGeom>
            <a:avLst/>
            <a:gdLst/>
            <a:ahLst/>
            <a:cxnLst/>
            <a:rect l="l" t="t" r="r" b="b"/>
            <a:pathLst>
              <a:path w="4954046" h="6994613">
                <a:moveTo>
                  <a:pt x="0" y="0"/>
                </a:moveTo>
                <a:lnTo>
                  <a:pt x="4954046" y="0"/>
                </a:lnTo>
                <a:lnTo>
                  <a:pt x="4954046" y="6994613"/>
                </a:lnTo>
                <a:lnTo>
                  <a:pt x="0" y="6994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6518615" y="2303463"/>
            <a:ext cx="4937686" cy="6992217"/>
          </a:xfrm>
          <a:custGeom>
            <a:avLst/>
            <a:gdLst/>
            <a:ahLst/>
            <a:cxnLst/>
            <a:rect l="l" t="t" r="r" b="b"/>
            <a:pathLst>
              <a:path w="4937686" h="6992217">
                <a:moveTo>
                  <a:pt x="0" y="0"/>
                </a:moveTo>
                <a:lnTo>
                  <a:pt x="4937686" y="0"/>
                </a:lnTo>
                <a:lnTo>
                  <a:pt x="4937686" y="6992216"/>
                </a:lnTo>
                <a:lnTo>
                  <a:pt x="0" y="69922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12070585" y="2303463"/>
            <a:ext cx="5188715" cy="7359879"/>
          </a:xfrm>
          <a:custGeom>
            <a:avLst/>
            <a:gdLst/>
            <a:ahLst/>
            <a:cxnLst/>
            <a:rect l="l" t="t" r="r" b="b"/>
            <a:pathLst>
              <a:path w="5188715" h="7359879">
                <a:moveTo>
                  <a:pt x="0" y="0"/>
                </a:moveTo>
                <a:lnTo>
                  <a:pt x="5188715" y="0"/>
                </a:lnTo>
                <a:lnTo>
                  <a:pt x="5188715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10101">
                <a:alpha val="100000"/>
              </a:srgbClr>
            </a:gs>
            <a:gs pos="50000">
              <a:srgbClr val="010101">
                <a:alpha val="100000"/>
              </a:srgbClr>
            </a:gs>
            <a:gs pos="100000">
              <a:srgbClr val="EA4D24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3410" y="1412311"/>
            <a:ext cx="20281925" cy="649293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66750" y="809625"/>
            <a:ext cx="11400047" cy="1959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59"/>
              </a:lnSpc>
              <a:spcBef>
                <a:spcPct val="0"/>
              </a:spcBef>
            </a:pPr>
            <a:r>
              <a:rPr lang="en-US" sz="7559" b="1">
                <a:solidFill>
                  <a:srgbClr val="FAC042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RAKAMLARLA MSKÜ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716793" y="2407070"/>
            <a:ext cx="18515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108.134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770033" y="6502400"/>
            <a:ext cx="2978533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mezun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669899" y="3437870"/>
            <a:ext cx="18515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40.726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669899" y="6502400"/>
            <a:ext cx="2978533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öğrenci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324842" y="3980795"/>
            <a:ext cx="18515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1.730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58958" y="6502400"/>
            <a:ext cx="231495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akademik personel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4387313"/>
            <a:ext cx="18515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1718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6502400"/>
            <a:ext cx="231495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kültürel, sanatsal, spor etkinlikleri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704263" y="4658776"/>
            <a:ext cx="18515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21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12940" y="6502400"/>
            <a:ext cx="1234207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fakülte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52702" y="4852332"/>
            <a:ext cx="18515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61379" y="6502400"/>
            <a:ext cx="1234207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MYO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2419" y="4930238"/>
            <a:ext cx="185156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61097" y="6502400"/>
            <a:ext cx="1234207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enstitü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6534" y="5123795"/>
            <a:ext cx="1851561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spc="-107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3</a:t>
            </a:r>
          </a:p>
          <a:p>
            <a:pPr algn="ctr">
              <a:lnSpc>
                <a:spcPts val="4320"/>
              </a:lnSpc>
            </a:pPr>
            <a:endParaRPr lang="en-US" sz="3600" spc="-107">
              <a:solidFill>
                <a:srgbClr val="FAC042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66750" y="6502400"/>
            <a:ext cx="150256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spc="-72">
                <a:solidFill>
                  <a:srgbClr val="FAC042"/>
                </a:solidFill>
                <a:latin typeface="TT Hoves"/>
                <a:ea typeface="TT Hoves"/>
                <a:cs typeface="TT Hoves"/>
                <a:sym typeface="TT Hoves"/>
              </a:rPr>
              <a:t>yüksek okul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31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44846" flipV="1">
            <a:off x="-6715402" y="3538144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7119423"/>
                </a:moveTo>
                <a:lnTo>
                  <a:pt x="23930834" y="7119423"/>
                </a:lnTo>
                <a:lnTo>
                  <a:pt x="23930834" y="0"/>
                </a:lnTo>
                <a:lnTo>
                  <a:pt x="0" y="0"/>
                </a:lnTo>
                <a:lnTo>
                  <a:pt x="0" y="7119423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458726" y="7059168"/>
            <a:ext cx="7315200" cy="3227832"/>
          </a:xfrm>
          <a:custGeom>
            <a:avLst/>
            <a:gdLst/>
            <a:ahLst/>
            <a:cxnLst/>
            <a:rect l="l" t="t" r="r" b="b"/>
            <a:pathLst>
              <a:path w="7315200" h="3227832">
                <a:moveTo>
                  <a:pt x="0" y="0"/>
                </a:moveTo>
                <a:lnTo>
                  <a:pt x="7315200" y="0"/>
                </a:lnTo>
                <a:lnTo>
                  <a:pt x="7315200" y="3227832"/>
                </a:lnTo>
                <a:lnTo>
                  <a:pt x="0" y="322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926023" y="839606"/>
            <a:ext cx="6947977" cy="7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43"/>
              </a:lnSpc>
            </a:pPr>
            <a:r>
              <a:rPr lang="en-US" sz="5119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DİĞER BİRİMLERİMİZ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6022" y="2671416"/>
            <a:ext cx="8446578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150" dirty="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ENGELSİZ KAMPÜS KOORDİNATÖRLÜĞÜ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68325" y="3279279"/>
            <a:ext cx="7090975" cy="3153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ENGELLİ ÖĞRENCİLERİMİZİN EĞİTİM, BARINMA VE SOSYAL İHTİYAÇLARI AÇISINDAN HER ADIMDA YANLARINDA</a:t>
            </a:r>
          </a:p>
          <a:p>
            <a:pPr algn="l">
              <a:lnSpc>
                <a:spcPts val="4213"/>
              </a:lnSpc>
            </a:pPr>
            <a:endParaRPr lang="en-US" sz="3511" b="1">
              <a:solidFill>
                <a:srgbClr val="FAC042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https://engelsiz.mu.edu.tr/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5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44846" flipV="1">
            <a:off x="-10561866" y="6355902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7119423"/>
                </a:moveTo>
                <a:lnTo>
                  <a:pt x="23930834" y="7119423"/>
                </a:lnTo>
                <a:lnTo>
                  <a:pt x="23930834" y="0"/>
                </a:lnTo>
                <a:lnTo>
                  <a:pt x="0" y="0"/>
                </a:lnTo>
                <a:lnTo>
                  <a:pt x="0" y="7119423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458726" y="7059168"/>
            <a:ext cx="7315200" cy="3227832"/>
          </a:xfrm>
          <a:custGeom>
            <a:avLst/>
            <a:gdLst/>
            <a:ahLst/>
            <a:cxnLst/>
            <a:rect l="l" t="t" r="r" b="b"/>
            <a:pathLst>
              <a:path w="7315200" h="3227832">
                <a:moveTo>
                  <a:pt x="0" y="0"/>
                </a:moveTo>
                <a:lnTo>
                  <a:pt x="7315200" y="0"/>
                </a:lnTo>
                <a:lnTo>
                  <a:pt x="7315200" y="3227832"/>
                </a:lnTo>
                <a:lnTo>
                  <a:pt x="0" y="322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926023" y="839606"/>
            <a:ext cx="6947977" cy="7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3"/>
              </a:lnSpc>
            </a:pPr>
            <a:r>
              <a:rPr lang="en-US" sz="5119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DİĞER BİRİMLERİMİZ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6023" y="2671416"/>
            <a:ext cx="7843378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150" dirty="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CİTSAM:</a:t>
            </a:r>
          </a:p>
          <a:p>
            <a:pPr algn="l">
              <a:lnSpc>
                <a:spcPts val="6000"/>
              </a:lnSpc>
            </a:pPr>
            <a:r>
              <a:rPr lang="en-US" sz="5000" spc="-150" dirty="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CİNSEL TACİZ VE SALDIRIYLA MÜCADELE KURULU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58626" y="1967733"/>
            <a:ext cx="8115300" cy="2627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BAŞVURULAR ANONİMDİR</a:t>
            </a: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SONUNA KADAR SORUŞTURULUR</a:t>
            </a: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TACİZE SIFIR TOLERANS POLİTİKASI</a:t>
            </a:r>
          </a:p>
          <a:p>
            <a:pPr algn="l">
              <a:lnSpc>
                <a:spcPts val="4213"/>
              </a:lnSpc>
            </a:pPr>
            <a:endParaRPr lang="en-US" sz="3511" b="1">
              <a:solidFill>
                <a:srgbClr val="FAC042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https://citsam.mu.edu.tr/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7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44846" flipV="1">
            <a:off x="-9443707" y="6378265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7119423"/>
                </a:moveTo>
                <a:lnTo>
                  <a:pt x="23930833" y="7119423"/>
                </a:lnTo>
                <a:lnTo>
                  <a:pt x="23930833" y="0"/>
                </a:lnTo>
                <a:lnTo>
                  <a:pt x="0" y="0"/>
                </a:lnTo>
                <a:lnTo>
                  <a:pt x="0" y="7119423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458726" y="7059168"/>
            <a:ext cx="7315200" cy="3227832"/>
          </a:xfrm>
          <a:custGeom>
            <a:avLst/>
            <a:gdLst/>
            <a:ahLst/>
            <a:cxnLst/>
            <a:rect l="l" t="t" r="r" b="b"/>
            <a:pathLst>
              <a:path w="7315200" h="3227832">
                <a:moveTo>
                  <a:pt x="0" y="0"/>
                </a:moveTo>
                <a:lnTo>
                  <a:pt x="7315200" y="0"/>
                </a:lnTo>
                <a:lnTo>
                  <a:pt x="7315200" y="3227832"/>
                </a:lnTo>
                <a:lnTo>
                  <a:pt x="0" y="322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926023" y="839606"/>
            <a:ext cx="6947977" cy="7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3"/>
              </a:lnSpc>
            </a:pPr>
            <a:r>
              <a:rPr lang="en-US" sz="5119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DİĞER BİRİMLERİMİZ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838450"/>
            <a:ext cx="8343900" cy="2305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150" dirty="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SÜRDÜRÜLEBİLİR YEŞİL KAMPÜS KOORDİNATÖRLÜĞÜ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68325" y="1228194"/>
            <a:ext cx="7090975" cy="5255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KAMPÜSÜN KORUNMASI VE ÖĞRENCİLER İÇİN DAHA GÜZEL YAŞAM ALANI HALİNE GETİRİLMESİ </a:t>
            </a: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SÜRDÜRÜLEBİLİRLİK HEDEFLERİYLE KAMPÜS HAYATININ UYUMLULAŞTIRILMASI</a:t>
            </a:r>
          </a:p>
          <a:p>
            <a:pPr algn="l">
              <a:lnSpc>
                <a:spcPts val="4213"/>
              </a:lnSpc>
            </a:pPr>
            <a:endParaRPr lang="en-US" sz="3511" b="1">
              <a:solidFill>
                <a:srgbClr val="FAC042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https://yesilkampus.mu.edu.tr/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7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44846" flipV="1">
            <a:off x="-6715402" y="3538144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7119423"/>
                </a:moveTo>
                <a:lnTo>
                  <a:pt x="23930834" y="7119423"/>
                </a:lnTo>
                <a:lnTo>
                  <a:pt x="23930834" y="0"/>
                </a:lnTo>
                <a:lnTo>
                  <a:pt x="0" y="0"/>
                </a:lnTo>
                <a:lnTo>
                  <a:pt x="0" y="7119423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458726" y="7059168"/>
            <a:ext cx="7315200" cy="3227832"/>
          </a:xfrm>
          <a:custGeom>
            <a:avLst/>
            <a:gdLst/>
            <a:ahLst/>
            <a:cxnLst/>
            <a:rect l="l" t="t" r="r" b="b"/>
            <a:pathLst>
              <a:path w="7315200" h="3227832">
                <a:moveTo>
                  <a:pt x="0" y="0"/>
                </a:moveTo>
                <a:lnTo>
                  <a:pt x="7315200" y="0"/>
                </a:lnTo>
                <a:lnTo>
                  <a:pt x="7315200" y="3227832"/>
                </a:lnTo>
                <a:lnTo>
                  <a:pt x="0" y="322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926023" y="839606"/>
            <a:ext cx="6947977" cy="7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3"/>
              </a:lnSpc>
            </a:pPr>
            <a:r>
              <a:rPr lang="en-US" sz="5119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DİĞER BİRİMLERİMİZ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6023" y="2671416"/>
            <a:ext cx="7843378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15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ULUSLARARASI ÖĞRENCİ OFİSİ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80540" y="3279279"/>
            <a:ext cx="8678760" cy="3153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FARKLI ÜLKELERDEN GELEN ÖĞRENCİLERİN, BAĞLI OLDUKLARI AKADEMİK BİRİMLERLE KOORDİNASYONLARININ SAĞLANMASI, BİLGİ EDİNMELERİ</a:t>
            </a: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https://intstudent.mu.edu.tr/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84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44846" flipV="1">
            <a:off x="-6715402" y="3538144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7119423"/>
                </a:moveTo>
                <a:lnTo>
                  <a:pt x="23930834" y="7119423"/>
                </a:lnTo>
                <a:lnTo>
                  <a:pt x="23930834" y="0"/>
                </a:lnTo>
                <a:lnTo>
                  <a:pt x="0" y="0"/>
                </a:lnTo>
                <a:lnTo>
                  <a:pt x="0" y="7119423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458726" y="8289142"/>
            <a:ext cx="7315200" cy="3227832"/>
          </a:xfrm>
          <a:custGeom>
            <a:avLst/>
            <a:gdLst/>
            <a:ahLst/>
            <a:cxnLst/>
            <a:rect l="l" t="t" r="r" b="b"/>
            <a:pathLst>
              <a:path w="7315200" h="3227832">
                <a:moveTo>
                  <a:pt x="0" y="0"/>
                </a:moveTo>
                <a:lnTo>
                  <a:pt x="7315200" y="0"/>
                </a:lnTo>
                <a:lnTo>
                  <a:pt x="7315200" y="3227832"/>
                </a:lnTo>
                <a:lnTo>
                  <a:pt x="0" y="322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926023" y="839606"/>
            <a:ext cx="6947977" cy="7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3"/>
              </a:lnSpc>
            </a:pPr>
            <a:r>
              <a:rPr lang="en-US" sz="5119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DİĞER BİRİMLERİMİZ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6023" y="2671416"/>
            <a:ext cx="7843378" cy="306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15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MAVİ ÇATI</a:t>
            </a:r>
          </a:p>
          <a:p>
            <a:pPr algn="l">
              <a:lnSpc>
                <a:spcPts val="6000"/>
              </a:lnSpc>
            </a:pPr>
            <a:r>
              <a:rPr lang="en-US" sz="5000" spc="-15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ÖĞRENCİ TOPLULUKLARI MERKEZİ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70839" y="2508129"/>
            <a:ext cx="7090975" cy="5781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AKADEMİK, SOSYAL, KÜLTÜREL FAALİYETLERDE ÖĞRENCİ TOPLULUKLARINA DESTEK SAĞLAMAK</a:t>
            </a: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ÖĞRENCİ TOPLULUKLARI SKS’DEN BÜTÇE, ARAÇ DESTEĞİ ALABİLMEKTEDİR</a:t>
            </a:r>
          </a:p>
          <a:p>
            <a:pPr algn="l">
              <a:lnSpc>
                <a:spcPts val="4213"/>
              </a:lnSpc>
            </a:pPr>
            <a:endParaRPr lang="en-US" sz="3511" b="1">
              <a:solidFill>
                <a:srgbClr val="FAC042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https://danismanlik.mu.edu.tr/tr/ogrenci-topluluklari-merkezi-mavi-cati-5417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44846" flipV="1">
            <a:off x="-10002787" y="6020455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7119423"/>
                </a:moveTo>
                <a:lnTo>
                  <a:pt x="23930834" y="7119423"/>
                </a:lnTo>
                <a:lnTo>
                  <a:pt x="23930834" y="0"/>
                </a:lnTo>
                <a:lnTo>
                  <a:pt x="0" y="0"/>
                </a:lnTo>
                <a:lnTo>
                  <a:pt x="0" y="7119423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0314315" y="7850330"/>
            <a:ext cx="7315200" cy="3227832"/>
          </a:xfrm>
          <a:custGeom>
            <a:avLst/>
            <a:gdLst/>
            <a:ahLst/>
            <a:cxnLst/>
            <a:rect l="l" t="t" r="r" b="b"/>
            <a:pathLst>
              <a:path w="7315200" h="3227832">
                <a:moveTo>
                  <a:pt x="0" y="0"/>
                </a:moveTo>
                <a:lnTo>
                  <a:pt x="7315200" y="0"/>
                </a:lnTo>
                <a:lnTo>
                  <a:pt x="7315200" y="3227832"/>
                </a:lnTo>
                <a:lnTo>
                  <a:pt x="0" y="322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926023" y="839606"/>
            <a:ext cx="6947977" cy="7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3"/>
              </a:lnSpc>
            </a:pPr>
            <a:r>
              <a:rPr lang="en-US" sz="5119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DİĞER BİRİMLERİMİZ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6023" y="2671416"/>
            <a:ext cx="7843378" cy="306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15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GENEL SAĞLIK VE PSİKOLOJİK DANIŞMANLIK HİZMETLERİ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35072" y="2778540"/>
            <a:ext cx="7873686" cy="47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ÜCRETSİZ</a:t>
            </a: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BİRİNCİ DERECE SAĞLIK HİZMETLERİ</a:t>
            </a: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PSİKOLOJİK DANIŞMANLIK HİZMETLERİ</a:t>
            </a:r>
          </a:p>
          <a:p>
            <a:pPr algn="l">
              <a:lnSpc>
                <a:spcPts val="4213"/>
              </a:lnSpc>
            </a:pPr>
            <a:endParaRPr lang="en-US" sz="3511" b="1">
              <a:solidFill>
                <a:srgbClr val="FAC042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4213"/>
              </a:lnSpc>
            </a:pPr>
            <a:r>
              <a:rPr lang="en-US" sz="3511" b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https://danismanlik.mu.edu.tr/tr/genel-saglik-ve-psikolojik-danismanlik-hizmetleri-5415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8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44846" flipV="1">
            <a:off x="-10405323" y="6378265"/>
            <a:ext cx="23930833" cy="7119423"/>
          </a:xfrm>
          <a:custGeom>
            <a:avLst/>
            <a:gdLst/>
            <a:ahLst/>
            <a:cxnLst/>
            <a:rect l="l" t="t" r="r" b="b"/>
            <a:pathLst>
              <a:path w="23930833" h="7119423">
                <a:moveTo>
                  <a:pt x="0" y="7119423"/>
                </a:moveTo>
                <a:lnTo>
                  <a:pt x="23930833" y="7119423"/>
                </a:lnTo>
                <a:lnTo>
                  <a:pt x="23930833" y="0"/>
                </a:lnTo>
                <a:lnTo>
                  <a:pt x="0" y="0"/>
                </a:lnTo>
                <a:lnTo>
                  <a:pt x="0" y="7119423"/>
                </a:lnTo>
                <a:close/>
              </a:path>
            </a:pathLst>
          </a:custGeom>
          <a:blipFill>
            <a:blip>
              <a:alphaModFix amt="79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49309" y="7644384"/>
            <a:ext cx="7315200" cy="3227832"/>
          </a:xfrm>
          <a:custGeom>
            <a:avLst/>
            <a:gdLst/>
            <a:ahLst/>
            <a:cxnLst/>
            <a:rect l="l" t="t" r="r" b="b"/>
            <a:pathLst>
              <a:path w="7315200" h="3227832">
                <a:moveTo>
                  <a:pt x="0" y="0"/>
                </a:moveTo>
                <a:lnTo>
                  <a:pt x="7315200" y="0"/>
                </a:lnTo>
                <a:lnTo>
                  <a:pt x="7315200" y="3227832"/>
                </a:lnTo>
                <a:lnTo>
                  <a:pt x="0" y="3227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926023" y="839606"/>
            <a:ext cx="6947977" cy="77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43"/>
              </a:lnSpc>
            </a:pPr>
            <a:r>
              <a:rPr lang="en-US" sz="5119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DİĞER BİRİMLERİMİZ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6023" y="2671416"/>
            <a:ext cx="7843378" cy="306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spc="-15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SKS</a:t>
            </a:r>
          </a:p>
          <a:p>
            <a:pPr algn="l">
              <a:lnSpc>
                <a:spcPts val="6000"/>
              </a:lnSpc>
            </a:pPr>
            <a:r>
              <a:rPr lang="en-US" sz="5000" spc="-150">
                <a:solidFill>
                  <a:srgbClr val="FAC042"/>
                </a:solidFill>
                <a:latin typeface="Monument Bold"/>
                <a:ea typeface="Monument Bold"/>
                <a:cs typeface="Monument Bold"/>
                <a:sym typeface="Monument Bold"/>
              </a:rPr>
              <a:t>(SAĞLIK, KÜLTÜR VE SPOR DAİRE BAŞKANLIĞI)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24429" y="1228194"/>
            <a:ext cx="8489899" cy="769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DEZAVANTAJLI ÖĞRENCİLERİMİZE DESTEK</a:t>
            </a:r>
          </a:p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BURSLAR</a:t>
            </a:r>
          </a:p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ÖĞLE YEMEĞİ </a:t>
            </a:r>
          </a:p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ÖĞRENCİLERİN KISMİ ZAMANLI ÇALIŞARAK GELİR EDEBİLMELERİ</a:t>
            </a:r>
          </a:p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BARINMA</a:t>
            </a:r>
          </a:p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SPOR TESİSLERİ</a:t>
            </a:r>
          </a:p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KÜLTÜR -SANAT HİZMETLERİ</a:t>
            </a:r>
          </a:p>
          <a:p>
            <a:pPr algn="l">
              <a:lnSpc>
                <a:spcPts val="5044"/>
              </a:lnSpc>
            </a:pPr>
            <a:endParaRPr lang="en-US" sz="4203" b="1" dirty="0">
              <a:solidFill>
                <a:srgbClr val="FAC042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5044"/>
              </a:lnSpc>
            </a:pP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</a:t>
            </a:r>
            <a:r>
              <a:rPr lang="en-US" sz="4203" b="1" dirty="0" err="1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sksd.mu.edu.tr</a:t>
            </a:r>
            <a:r>
              <a:rPr lang="en-US" sz="4203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41509" y="2951309"/>
            <a:ext cx="384313" cy="369261"/>
          </a:xfrm>
          <a:custGeom>
            <a:avLst/>
            <a:gdLst/>
            <a:ahLst/>
            <a:cxnLst/>
            <a:rect l="l" t="t" r="r" b="b"/>
            <a:pathLst>
              <a:path w="384313" h="369261">
                <a:moveTo>
                  <a:pt x="0" y="0"/>
                </a:moveTo>
                <a:lnTo>
                  <a:pt x="384313" y="0"/>
                </a:lnTo>
                <a:lnTo>
                  <a:pt x="384313" y="369261"/>
                </a:lnTo>
                <a:lnTo>
                  <a:pt x="0" y="36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1007966" y="4033678"/>
            <a:ext cx="384313" cy="369261"/>
          </a:xfrm>
          <a:custGeom>
            <a:avLst/>
            <a:gdLst/>
            <a:ahLst/>
            <a:cxnLst/>
            <a:rect l="l" t="t" r="r" b="b"/>
            <a:pathLst>
              <a:path w="384313" h="369261">
                <a:moveTo>
                  <a:pt x="0" y="0"/>
                </a:moveTo>
                <a:lnTo>
                  <a:pt x="384313" y="0"/>
                </a:lnTo>
                <a:lnTo>
                  <a:pt x="384313" y="369261"/>
                </a:lnTo>
                <a:lnTo>
                  <a:pt x="0" y="36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Freeform 4"/>
          <p:cNvSpPr/>
          <p:nvPr/>
        </p:nvSpPr>
        <p:spPr>
          <a:xfrm>
            <a:off x="11007966" y="5150317"/>
            <a:ext cx="384313" cy="369261"/>
          </a:xfrm>
          <a:custGeom>
            <a:avLst/>
            <a:gdLst/>
            <a:ahLst/>
            <a:cxnLst/>
            <a:rect l="l" t="t" r="r" b="b"/>
            <a:pathLst>
              <a:path w="384313" h="369261">
                <a:moveTo>
                  <a:pt x="0" y="0"/>
                </a:moveTo>
                <a:lnTo>
                  <a:pt x="384313" y="0"/>
                </a:lnTo>
                <a:lnTo>
                  <a:pt x="384313" y="369261"/>
                </a:lnTo>
                <a:lnTo>
                  <a:pt x="0" y="36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666797" y="893763"/>
            <a:ext cx="10090103" cy="231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  <a:spcBef>
                <a:spcPct val="0"/>
              </a:spcBef>
            </a:pPr>
            <a:r>
              <a:rPr lang="en-US" sz="8799" b="1" dirty="0">
                <a:solidFill>
                  <a:srgbClr val="1A84AE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NASIL BİR ÖĞRENCİLİK?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57119" y="3871753"/>
            <a:ext cx="4245865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KATILIN</a:t>
            </a:r>
          </a:p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DEĞIŞTIRIN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54229" y="2965132"/>
            <a:ext cx="586702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TALEPLERİNİZİ İLETİN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54229" y="4033678"/>
            <a:ext cx="586702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ANKETLERE KATILIN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54229" y="5100478"/>
            <a:ext cx="586702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TOPLULUKLARIN PARÇASI OLUN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54229" y="6167278"/>
            <a:ext cx="5867021" cy="851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İSTEDİĞİNİZ ÜNİVERSİTE SİZİN DE ELİNİZDE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007966" y="6262528"/>
            <a:ext cx="384313" cy="369261"/>
          </a:xfrm>
          <a:custGeom>
            <a:avLst/>
            <a:gdLst/>
            <a:ahLst/>
            <a:cxnLst/>
            <a:rect l="l" t="t" r="r" b="b"/>
            <a:pathLst>
              <a:path w="384313" h="369261">
                <a:moveTo>
                  <a:pt x="0" y="0"/>
                </a:moveTo>
                <a:lnTo>
                  <a:pt x="384313" y="0"/>
                </a:lnTo>
                <a:lnTo>
                  <a:pt x="384313" y="369261"/>
                </a:lnTo>
                <a:lnTo>
                  <a:pt x="0" y="36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2" name="TextBox 12"/>
          <p:cNvSpPr txBox="1"/>
          <p:nvPr/>
        </p:nvSpPr>
        <p:spPr>
          <a:xfrm>
            <a:off x="5917043" y="8758078"/>
            <a:ext cx="6731713" cy="57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3699" b="1">
                <a:solidFill>
                  <a:srgbClr val="1A84AE"/>
                </a:solidFill>
                <a:latin typeface="TT Hoves Bold"/>
                <a:ea typeface="TT Hoves Bold"/>
                <a:cs typeface="TT Hoves Bold"/>
                <a:sym typeface="TT Hoves Bold"/>
              </a:rPr>
              <a:t>HTTPS://ANKET.MU.EDU.TR/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84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0038814" y="666750"/>
            <a:ext cx="16471364" cy="6465010"/>
          </a:xfrm>
          <a:custGeom>
            <a:avLst/>
            <a:gdLst/>
            <a:ahLst/>
            <a:cxnLst/>
            <a:rect l="l" t="t" r="r" b="b"/>
            <a:pathLst>
              <a:path w="16471364" h="6465010">
                <a:moveTo>
                  <a:pt x="16471364" y="0"/>
                </a:moveTo>
                <a:lnTo>
                  <a:pt x="0" y="0"/>
                </a:lnTo>
                <a:lnTo>
                  <a:pt x="0" y="6465010"/>
                </a:lnTo>
                <a:lnTo>
                  <a:pt x="16471364" y="6465010"/>
                </a:lnTo>
                <a:lnTo>
                  <a:pt x="1647136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/>
          <p:cNvSpPr/>
          <p:nvPr/>
        </p:nvSpPr>
        <p:spPr>
          <a:xfrm>
            <a:off x="14108077" y="-675799"/>
            <a:ext cx="5291629" cy="4575055"/>
          </a:xfrm>
          <a:custGeom>
            <a:avLst/>
            <a:gdLst/>
            <a:ahLst/>
            <a:cxnLst/>
            <a:rect l="l" t="t" r="r" b="b"/>
            <a:pathLst>
              <a:path w="5291629" h="4575055">
                <a:moveTo>
                  <a:pt x="0" y="0"/>
                </a:moveTo>
                <a:lnTo>
                  <a:pt x="5291629" y="0"/>
                </a:lnTo>
                <a:lnTo>
                  <a:pt x="5291629" y="4575054"/>
                </a:lnTo>
                <a:lnTo>
                  <a:pt x="0" y="45750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TextBox 4"/>
          <p:cNvSpPr txBox="1"/>
          <p:nvPr/>
        </p:nvSpPr>
        <p:spPr>
          <a:xfrm>
            <a:off x="666750" y="838200"/>
            <a:ext cx="9747250" cy="231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  <a:spcBef>
                <a:spcPct val="0"/>
              </a:spcBef>
            </a:pPr>
            <a:r>
              <a:rPr lang="en-US" sz="8799" b="1" dirty="0">
                <a:solidFill>
                  <a:srgbClr val="FAC042"/>
                </a:solidFill>
                <a:latin typeface="Monument Ultra-Bold"/>
                <a:ea typeface="Monument Ultra-Bold"/>
                <a:cs typeface="Monument Ultra-Bold"/>
                <a:sym typeface="Monument Ultra-Bold"/>
              </a:rPr>
              <a:t>TEŞEKKÜR EDERİZ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80159" y="3113959"/>
            <a:ext cx="11379437" cy="2415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65"/>
              </a:lnSpc>
            </a:pPr>
            <a:r>
              <a:rPr lang="en-US" sz="5304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EĞİTİM HAYATINIZ BOYUNCA</a:t>
            </a:r>
          </a:p>
          <a:p>
            <a:pPr algn="l">
              <a:lnSpc>
                <a:spcPts val="6365"/>
              </a:lnSpc>
            </a:pPr>
            <a:r>
              <a:rPr lang="en-US" sz="5304" b="1" dirty="0">
                <a:solidFill>
                  <a:srgbClr val="FAC042"/>
                </a:solidFill>
                <a:latin typeface="TT Hoves Bold"/>
                <a:ea typeface="TT Hoves Bold"/>
                <a:cs typeface="TT Hoves Bold"/>
                <a:sym typeface="TT Hoves Bold"/>
              </a:rPr>
              <a:t>MSKÜ BÜTÜN BİRİMLERİYLE YANINIZDA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6492240"/>
            <a:ext cx="18288000" cy="3794760"/>
          </a:xfrm>
          <a:custGeom>
            <a:avLst/>
            <a:gdLst/>
            <a:ahLst/>
            <a:cxnLst/>
            <a:rect l="l" t="t" r="r" b="b"/>
            <a:pathLst>
              <a:path w="18288000" h="3794760">
                <a:moveTo>
                  <a:pt x="0" y="0"/>
                </a:moveTo>
                <a:lnTo>
                  <a:pt x="18288000" y="0"/>
                </a:lnTo>
                <a:lnTo>
                  <a:pt x="18288000" y="3794760"/>
                </a:lnTo>
                <a:lnTo>
                  <a:pt x="0" y="37947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462</Words>
  <Application>Microsoft Macintosh PowerPoint</Application>
  <PresentationFormat>Özel</PresentationFormat>
  <Paragraphs>120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Monument Ultra-Bold</vt:lpstr>
      <vt:lpstr>Calibri</vt:lpstr>
      <vt:lpstr>TT Hoves Bold</vt:lpstr>
      <vt:lpstr>Arial</vt:lpstr>
      <vt:lpstr>Monument Bold</vt:lpstr>
      <vt:lpstr>Cormorant Garamond Bold</vt:lpstr>
      <vt:lpstr>TT Hoves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</dc:title>
  <cp:lastModifiedBy>Evrim Durmaz</cp:lastModifiedBy>
  <cp:revision>4</cp:revision>
  <dcterms:created xsi:type="dcterms:W3CDTF">2006-08-16T00:00:00Z</dcterms:created>
  <dcterms:modified xsi:type="dcterms:W3CDTF">2026-10-23T09:56:04Z</dcterms:modified>
  <dc:identifier>DAHYuK9b5-k</dc:identifier>
</cp:coreProperties>
</file>